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631"/>
  </p:normalViewPr>
  <p:slideViewPr>
    <p:cSldViewPr snapToGrid="0" snapToObjects="1">
      <p:cViewPr>
        <p:scale>
          <a:sx n="120" d="100"/>
          <a:sy n="120" d="100"/>
        </p:scale>
        <p:origin x="25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5AA201-6DD3-7446-B43E-E00FB487CBD7}" type="datetimeFigureOut">
              <a:rPr lang="nl-NL" smtClean="0"/>
              <a:t>01-03-18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88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201-6DD3-7446-B43E-E00FB487CBD7}" type="datetimeFigureOut">
              <a:rPr lang="nl-NL" smtClean="0"/>
              <a:t>01-03-18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88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201-6DD3-7446-B43E-E00FB487CBD7}" type="datetimeFigureOut">
              <a:rPr lang="nl-NL" smtClean="0"/>
              <a:t>01-03-18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4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201-6DD3-7446-B43E-E00FB487CBD7}" type="datetimeFigureOut">
              <a:rPr lang="nl-NL" smtClean="0"/>
              <a:t>01-03-18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46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5AA201-6DD3-7446-B43E-E00FB487CBD7}" type="datetimeFigureOut">
              <a:rPr lang="nl-NL" smtClean="0"/>
              <a:t>01-03-18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87396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201-6DD3-7446-B43E-E00FB487CBD7}" type="datetimeFigureOut">
              <a:rPr lang="nl-NL" smtClean="0"/>
              <a:t>01-03-18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1936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201-6DD3-7446-B43E-E00FB487CBD7}" type="datetimeFigureOut">
              <a:rPr lang="nl-NL" smtClean="0"/>
              <a:t>01-03-18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6190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201-6DD3-7446-B43E-E00FB487CBD7}" type="datetimeFigureOut">
              <a:rPr lang="nl-NL" smtClean="0"/>
              <a:t>01-03-18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29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201-6DD3-7446-B43E-E00FB487CBD7}" type="datetimeFigureOut">
              <a:rPr lang="nl-NL" smtClean="0"/>
              <a:t>01-03-18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88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D5AA201-6DD3-7446-B43E-E00FB487CBD7}" type="datetimeFigureOut">
              <a:rPr lang="nl-NL" smtClean="0"/>
              <a:t>01-03-18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1910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D5AA201-6DD3-7446-B43E-E00FB487CBD7}" type="datetimeFigureOut">
              <a:rPr lang="nl-NL" smtClean="0"/>
              <a:t>01-03-18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87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5AA201-6DD3-7446-B43E-E00FB487CBD7}" type="datetimeFigureOut">
              <a:rPr lang="nl-NL" smtClean="0"/>
              <a:t>01-03-18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311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6.4 Nederland en </a:t>
            </a:r>
            <a:r>
              <a:rPr lang="nl-NL" dirty="0" err="1" smtClean="0"/>
              <a:t>europa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Hoofdstuk6</a:t>
            </a:r>
          </a:p>
          <a:p>
            <a:r>
              <a:rPr lang="nl-NL" dirty="0" smtClean="0"/>
              <a:t>Nederland na 1945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205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052623"/>
          </a:xfrm>
        </p:spPr>
        <p:txBody>
          <a:bodyPr/>
          <a:lstStyle/>
          <a:p>
            <a:pPr algn="ctr"/>
            <a:r>
              <a:rPr lang="nl-NL" smtClean="0"/>
              <a:t>Meer of minder EU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2502" y="1265274"/>
            <a:ext cx="11004698" cy="5592725"/>
          </a:xfrm>
        </p:spPr>
        <p:txBody>
          <a:bodyPr/>
          <a:lstStyle/>
          <a:p>
            <a:r>
              <a:rPr lang="nl-NL" dirty="0" smtClean="0"/>
              <a:t>Er is altijd een discussie of de invloed van de EU groter of kleiner zou moeten zijn</a:t>
            </a:r>
          </a:p>
          <a:p>
            <a:r>
              <a:rPr lang="nl-NL" dirty="0" smtClean="0"/>
              <a:t>Sommigen zijn voor een Verenigde Staten van Europa</a:t>
            </a:r>
          </a:p>
          <a:p>
            <a:r>
              <a:rPr lang="nl-NL" dirty="0" smtClean="0"/>
              <a:t>Anderen vinden dat hun land teveel autonomie (zelfstandigheid) heeft ingeleverd en ‘Brussel’, de Europese hoofdstad teveel bepaalt</a:t>
            </a:r>
          </a:p>
          <a:p>
            <a:r>
              <a:rPr lang="nl-NL" dirty="0" smtClean="0"/>
              <a:t>Duitsland en Frankrijk zijn voor meer invloed</a:t>
            </a:r>
          </a:p>
          <a:p>
            <a:r>
              <a:rPr lang="nl-NL" dirty="0" smtClean="0"/>
              <a:t>De huidige Nederlandse regering in 1918 is voor minder invloed</a:t>
            </a:r>
          </a:p>
          <a:p>
            <a:endParaRPr lang="nl-NL" dirty="0"/>
          </a:p>
          <a:p>
            <a:r>
              <a:rPr lang="nl-NL" dirty="0" smtClean="0"/>
              <a:t>Elk land heeft het vetorecht; één land </a:t>
            </a:r>
            <a:r>
              <a:rPr lang="nl-NL" dirty="0" smtClean="0"/>
              <a:t>							         kan </a:t>
            </a:r>
            <a:r>
              <a:rPr lang="nl-NL" dirty="0" smtClean="0"/>
              <a:t>een belangrijk besluit tegenhouden, </a:t>
            </a:r>
            <a:r>
              <a:rPr lang="nl-NL" dirty="0" smtClean="0"/>
              <a:t>						            waardoor </a:t>
            </a:r>
            <a:r>
              <a:rPr lang="nl-NL" dirty="0" smtClean="0"/>
              <a:t>de besluitvorming erg lang </a:t>
            </a:r>
            <a:r>
              <a:rPr lang="nl-NL" dirty="0" smtClean="0"/>
              <a:t>							      kan </a:t>
            </a:r>
            <a:r>
              <a:rPr lang="nl-NL" dirty="0" smtClean="0"/>
              <a:t>duren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92" y="3938726"/>
            <a:ext cx="6152707" cy="32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3522"/>
          </a:xfrm>
        </p:spPr>
        <p:txBody>
          <a:bodyPr/>
          <a:lstStyle/>
          <a:p>
            <a:pPr algn="ctr"/>
            <a:r>
              <a:rPr lang="nl-NL" smtClean="0"/>
              <a:t>Democratisch tekort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6299" y="1562986"/>
            <a:ext cx="10962166" cy="5295013"/>
          </a:xfrm>
        </p:spPr>
        <p:txBody>
          <a:bodyPr/>
          <a:lstStyle/>
          <a:p>
            <a:r>
              <a:rPr lang="nl-NL" dirty="0" smtClean="0"/>
              <a:t>Vanaf de eerste Europese verkiezingen in 1979 neemt het aantal kiezers af</a:t>
            </a:r>
          </a:p>
          <a:p>
            <a:r>
              <a:rPr lang="nl-NL" dirty="0" smtClean="0"/>
              <a:t>In 2014 was de kiezersopkomst 40%</a:t>
            </a:r>
          </a:p>
          <a:p>
            <a:r>
              <a:rPr lang="nl-NL" dirty="0" smtClean="0"/>
              <a:t>Veel mensen weten weinig van de politiek van de EU</a:t>
            </a:r>
          </a:p>
          <a:p>
            <a:r>
              <a:rPr lang="nl-NL" dirty="0" smtClean="0"/>
              <a:t>Europese politici zijn niet bekend</a:t>
            </a:r>
          </a:p>
          <a:p>
            <a:r>
              <a:rPr lang="nl-NL" dirty="0" smtClean="0"/>
              <a:t>Veel burgers hebben niet het gevoel, dat zij invloed hebben op de besluitvorming</a:t>
            </a:r>
          </a:p>
          <a:p>
            <a:endParaRPr lang="nl-NL" dirty="0"/>
          </a:p>
          <a:p>
            <a:r>
              <a:rPr lang="nl-NL" dirty="0" smtClean="0"/>
              <a:t>Dit wordt het democratisch tekort genoemd</a:t>
            </a:r>
          </a:p>
          <a:p>
            <a:endParaRPr lang="nl-NL" dirty="0"/>
          </a:p>
          <a:p>
            <a:r>
              <a:rPr lang="nl-NL" dirty="0" smtClean="0"/>
              <a:t>Veel Europeanen </a:t>
            </a:r>
            <a:r>
              <a:rPr lang="nl-NL" smtClean="0"/>
              <a:t>voelen geen verbondenheid met elkaar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92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499191"/>
          </a:xfrm>
        </p:spPr>
        <p:txBody>
          <a:bodyPr/>
          <a:lstStyle/>
          <a:p>
            <a:pPr algn="ctr"/>
            <a:r>
              <a:rPr lang="nl-NL" dirty="0" smtClean="0"/>
              <a:t>EGKS</a:t>
            </a:r>
            <a:br>
              <a:rPr lang="nl-NL" dirty="0" smtClean="0"/>
            </a:br>
            <a:r>
              <a:rPr lang="nl-NL" dirty="0" smtClean="0"/>
              <a:t>1951-1958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1237" y="1499191"/>
            <a:ext cx="11047227" cy="5358809"/>
          </a:xfrm>
        </p:spPr>
        <p:txBody>
          <a:bodyPr/>
          <a:lstStyle/>
          <a:p>
            <a:r>
              <a:rPr lang="nl-NL" dirty="0" smtClean="0"/>
              <a:t>Doel Europese economische samenwerking was een einde te maken aan de eeuwenoude vijandschap tussen Frankrijk en Duitsland</a:t>
            </a:r>
          </a:p>
          <a:p>
            <a:endParaRPr lang="nl-NL" dirty="0"/>
          </a:p>
          <a:p>
            <a:r>
              <a:rPr lang="nl-NL" dirty="0" smtClean="0"/>
              <a:t>1951 wordt de Europese gemeenschap voor Kolen en Staal (EGKS) opgericht</a:t>
            </a:r>
          </a:p>
          <a:p>
            <a:r>
              <a:rPr lang="nl-NL" dirty="0" smtClean="0"/>
              <a:t>De leden zijn Frankrijk, West-Duitsland, Italië, Nederland, België en Luxemburg</a:t>
            </a:r>
          </a:p>
          <a:p>
            <a:r>
              <a:rPr lang="nl-NL" dirty="0" smtClean="0"/>
              <a:t>De landen maken samen regels voor kolen- en staalindustrie</a:t>
            </a:r>
          </a:p>
          <a:p>
            <a:r>
              <a:rPr lang="nl-NL" dirty="0" smtClean="0"/>
              <a:t>Voordeel was voor NL, dat zij  zo goedkoper aan kolen uit lidstaten konen komen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079" y="3233480"/>
            <a:ext cx="2794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9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1"/>
            <a:ext cx="10178322" cy="1594884"/>
          </a:xfrm>
        </p:spPr>
        <p:txBody>
          <a:bodyPr/>
          <a:lstStyle/>
          <a:p>
            <a:pPr algn="ctr"/>
            <a:r>
              <a:rPr lang="nl-NL" dirty="0" smtClean="0"/>
              <a:t>EEG en EG</a:t>
            </a:r>
            <a:br>
              <a:rPr lang="nl-NL" dirty="0" smtClean="0"/>
            </a:br>
            <a:r>
              <a:rPr lang="nl-NL" dirty="0" smtClean="0"/>
              <a:t>1958 en </a:t>
            </a:r>
            <a:r>
              <a:rPr lang="nl-NL" dirty="0" smtClean="0"/>
              <a:t>1967-1992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2501" y="1594885"/>
            <a:ext cx="11015331" cy="5263115"/>
          </a:xfrm>
        </p:spPr>
        <p:txBody>
          <a:bodyPr/>
          <a:lstStyle/>
          <a:p>
            <a:r>
              <a:rPr lang="nl-NL" dirty="0" smtClean="0"/>
              <a:t>Samenwerking in EGKS is een succes en daarom besluiten de 6 landen de samenwerking uitte breiden naar andere economische sectoren:</a:t>
            </a:r>
          </a:p>
          <a:p>
            <a:r>
              <a:rPr lang="nl-NL" dirty="0" smtClean="0"/>
              <a:t>In 1958 wordt de Europese Economische Gemeenschap (EEG) opgericht</a:t>
            </a:r>
          </a:p>
          <a:p>
            <a:r>
              <a:rPr lang="nl-NL" dirty="0" smtClean="0"/>
              <a:t> in 1967 verandert de EEG in de Europese Gemeenschap (EG)</a:t>
            </a:r>
          </a:p>
          <a:p>
            <a:endParaRPr lang="nl-NL" dirty="0"/>
          </a:p>
          <a:p>
            <a:r>
              <a:rPr lang="nl-NL" dirty="0" smtClean="0"/>
              <a:t>De landen schaffen de in- en uitvoerrechten af en er ontstaat volledige </a:t>
            </a:r>
            <a:r>
              <a:rPr lang="nl-NL" dirty="0" smtClean="0"/>
              <a:t>		            vrijhandel</a:t>
            </a:r>
            <a:endParaRPr lang="nl-NL" dirty="0" smtClean="0"/>
          </a:p>
          <a:p>
            <a:r>
              <a:rPr lang="nl-NL" dirty="0" smtClean="0"/>
              <a:t>Hierdoor stijgt de welvaart</a:t>
            </a:r>
          </a:p>
          <a:p>
            <a:r>
              <a:rPr lang="nl-NL" dirty="0" smtClean="0"/>
              <a:t>In 1973 wordt Groot-Brittannië lid en in 1986 Spanje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389" y="3795823"/>
            <a:ext cx="3641508" cy="306217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667153" y="6177516"/>
            <a:ext cx="2700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smtClean="0"/>
              <a:t>DE EUROPESE GEMEENSCHAP </a:t>
            </a:r>
            <a:r>
              <a:rPr lang="nl-NL" sz="1200" i="1" dirty="0" smtClean="0"/>
              <a:t>T/M 1990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86604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541721"/>
          </a:xfrm>
        </p:spPr>
        <p:txBody>
          <a:bodyPr/>
          <a:lstStyle/>
          <a:p>
            <a:pPr algn="ctr"/>
            <a:r>
              <a:rPr lang="nl-NL" dirty="0" smtClean="0"/>
              <a:t>De EU</a:t>
            </a:r>
            <a:br>
              <a:rPr lang="nl-NL" dirty="0" smtClean="0"/>
            </a:br>
            <a:r>
              <a:rPr lang="nl-NL" dirty="0" smtClean="0"/>
              <a:t>1993-2018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6298" y="1541721"/>
            <a:ext cx="10940902" cy="5316279"/>
          </a:xfrm>
        </p:spPr>
        <p:txBody>
          <a:bodyPr/>
          <a:lstStyle/>
          <a:p>
            <a:r>
              <a:rPr lang="nl-NL" dirty="0" smtClean="0"/>
              <a:t>In 1993 zijn er 12 landen lid van de EG</a:t>
            </a:r>
          </a:p>
          <a:p>
            <a:r>
              <a:rPr lang="nl-NL" dirty="0" smtClean="0"/>
              <a:t>In 1993 verandert de naam in Europese Unie (EU)</a:t>
            </a:r>
          </a:p>
          <a:p>
            <a:endParaRPr lang="nl-NL" dirty="0"/>
          </a:p>
          <a:p>
            <a:r>
              <a:rPr lang="nl-NL" dirty="0" smtClean="0"/>
              <a:t>Er komt meer eenheid in de lidstaten</a:t>
            </a:r>
          </a:p>
          <a:p>
            <a:r>
              <a:rPr lang="nl-NL" dirty="0" smtClean="0"/>
              <a:t>Inwoners worden Europese burgers, doe overal mogen wonen en werken</a:t>
            </a:r>
          </a:p>
          <a:p>
            <a:r>
              <a:rPr lang="nl-NL" dirty="0" smtClean="0"/>
              <a:t>Er komen Europese regels op het gebied van veiligheid, milieu, kwaliteit van producten</a:t>
            </a:r>
          </a:p>
          <a:p>
            <a:r>
              <a:rPr lang="nl-NL" dirty="0" smtClean="0"/>
              <a:t>Onderlinge grenscontroles worden in 1995 afgeschaft</a:t>
            </a:r>
          </a:p>
          <a:p>
            <a:r>
              <a:rPr lang="nl-NL" dirty="0" smtClean="0"/>
              <a:t>In 2002 wordt de euro ingevoerd</a:t>
            </a:r>
          </a:p>
          <a:p>
            <a:endParaRPr lang="nl-NL" dirty="0"/>
          </a:p>
          <a:p>
            <a:r>
              <a:rPr lang="nl-NL" dirty="0" smtClean="0"/>
              <a:t>G-B doet niet mee aan de euro en houdt zijn </a:t>
            </a:r>
            <a:r>
              <a:rPr lang="nl-NL" dirty="0" err="1" smtClean="0"/>
              <a:t>grenscontoles</a:t>
            </a:r>
            <a:endParaRPr lang="nl-NL" dirty="0" smtClean="0"/>
          </a:p>
          <a:p>
            <a:r>
              <a:rPr lang="nl-NL" dirty="0" smtClean="0"/>
              <a:t>In 2013 zijn er 31 landen lid van de EU</a:t>
            </a:r>
          </a:p>
          <a:p>
            <a:r>
              <a:rPr lang="nl-NL" dirty="0" smtClean="0"/>
              <a:t>Veel voormalige communistische landen worden na de Koude Oorlog lid van de EU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33" y="-1"/>
            <a:ext cx="3495147" cy="334136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740502" y="2604977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 smtClean="0"/>
              <a:t>2018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30550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1"/>
            <a:ext cx="10178322" cy="1403498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Invloed van de </a:t>
            </a:r>
            <a:r>
              <a:rPr lang="nl-NL" dirty="0" err="1" smtClean="0"/>
              <a:t>eu</a:t>
            </a:r>
            <a:r>
              <a:rPr lang="nl-NL" dirty="0" smtClean="0"/>
              <a:t> op het dagelijks leven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033" y="1403499"/>
            <a:ext cx="10962167" cy="5454501"/>
          </a:xfrm>
        </p:spPr>
        <p:txBody>
          <a:bodyPr/>
          <a:lstStyle/>
          <a:p>
            <a:r>
              <a:rPr lang="nl-NL" dirty="0" smtClean="0"/>
              <a:t>Invloed van de EU op het dagelijks leven:</a:t>
            </a:r>
          </a:p>
          <a:p>
            <a:r>
              <a:rPr lang="nl-NL" dirty="0" smtClean="0"/>
              <a:t>Wij betalen met de euro</a:t>
            </a:r>
          </a:p>
          <a:p>
            <a:r>
              <a:rPr lang="nl-NL" dirty="0" smtClean="0"/>
              <a:t>Tarieven voor bellen naar </a:t>
            </a:r>
            <a:r>
              <a:rPr lang="nl-NL" dirty="0" smtClean="0"/>
              <a:t>het buitenland</a:t>
            </a:r>
            <a:endParaRPr lang="nl-NL" dirty="0" smtClean="0"/>
          </a:p>
          <a:p>
            <a:r>
              <a:rPr lang="nl-NL" dirty="0" smtClean="0"/>
              <a:t>Regels voor voedsel</a:t>
            </a:r>
          </a:p>
          <a:p>
            <a:r>
              <a:rPr lang="nl-NL" dirty="0" smtClean="0"/>
              <a:t>Het vrije verkeer van mensen binnen de EU leidt in NL tot de komst van 10.000den goedkopere arbeidskrachten uit Oost-Europa;</a:t>
            </a:r>
          </a:p>
          <a:p>
            <a:r>
              <a:rPr lang="nl-NL" dirty="0" smtClean="0"/>
              <a:t>Gevolg is dat </a:t>
            </a:r>
            <a:r>
              <a:rPr lang="nl-NL" dirty="0" smtClean="0"/>
              <a:t>Nederlandse arbeiders </a:t>
            </a:r>
            <a:r>
              <a:rPr lang="nl-NL" dirty="0" smtClean="0"/>
              <a:t>hun baan </a:t>
            </a:r>
            <a:r>
              <a:rPr lang="nl-NL" dirty="0" smtClean="0"/>
              <a:t>kwijtraken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000500"/>
            <a:ext cx="3810000" cy="2857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274828" y="5244584"/>
            <a:ext cx="480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POOLSE  WINKEL IN DEN HAAG VOOR DE POOLSE WERKNEMERS IN NL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50339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-74428"/>
            <a:ext cx="10178322" cy="893135"/>
          </a:xfrm>
        </p:spPr>
        <p:txBody>
          <a:bodyPr/>
          <a:lstStyle/>
          <a:p>
            <a:pPr algn="ctr"/>
            <a:r>
              <a:rPr lang="nl-NL" dirty="0" smtClean="0"/>
              <a:t>Het bestuur van de </a:t>
            </a:r>
            <a:r>
              <a:rPr lang="nl-NL" dirty="0" err="1" smtClean="0"/>
              <a:t>eu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3135" y="988828"/>
            <a:ext cx="11036595" cy="5869171"/>
          </a:xfrm>
        </p:spPr>
        <p:txBody>
          <a:bodyPr/>
          <a:lstStyle/>
          <a:p>
            <a:r>
              <a:rPr lang="nl-NL" dirty="0" smtClean="0"/>
              <a:t>Politiek doel van de Eu is het sterker maken van de democratie</a:t>
            </a:r>
          </a:p>
          <a:p>
            <a:endParaRPr lang="nl-NL" dirty="0"/>
          </a:p>
          <a:p>
            <a:r>
              <a:rPr lang="nl-NL" dirty="0" smtClean="0"/>
              <a:t>De belangrijkste bestuursorganen van de EU zijn:</a:t>
            </a:r>
          </a:p>
          <a:p>
            <a:endParaRPr lang="nl-NL" dirty="0"/>
          </a:p>
          <a:p>
            <a:r>
              <a:rPr lang="nl-NL" dirty="0" smtClean="0"/>
              <a:t>Het Europees Parlement</a:t>
            </a:r>
          </a:p>
          <a:p>
            <a:endParaRPr lang="nl-NL" dirty="0" smtClean="0"/>
          </a:p>
          <a:p>
            <a:r>
              <a:rPr lang="nl-NL" dirty="0" smtClean="0"/>
              <a:t>De Raad van Ministers</a:t>
            </a:r>
          </a:p>
          <a:p>
            <a:endParaRPr lang="nl-NL" dirty="0" smtClean="0"/>
          </a:p>
          <a:p>
            <a:r>
              <a:rPr lang="nl-NL" dirty="0" smtClean="0"/>
              <a:t>De Europese Commissie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60" y="3047055"/>
            <a:ext cx="6038998" cy="381094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34047" y="6124353"/>
            <a:ext cx="2057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 smtClean="0"/>
              <a:t>VLAG VAN DE EUROPESE UNIE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56311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403497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Het </a:t>
            </a:r>
            <a:r>
              <a:rPr lang="nl-NL" dirty="0" err="1" smtClean="0"/>
              <a:t>europees</a:t>
            </a:r>
            <a:r>
              <a:rPr lang="nl-NL" dirty="0" smtClean="0"/>
              <a:t> parlement</a:t>
            </a:r>
            <a:br>
              <a:rPr lang="nl-NL" dirty="0" smtClean="0"/>
            </a:br>
            <a:r>
              <a:rPr lang="nl-NL" dirty="0" smtClean="0"/>
              <a:t>(EP)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767" y="1637414"/>
            <a:ext cx="10962168" cy="5220586"/>
          </a:xfrm>
        </p:spPr>
        <p:txBody>
          <a:bodyPr/>
          <a:lstStyle/>
          <a:p>
            <a:r>
              <a:rPr lang="nl-NL" dirty="0" smtClean="0"/>
              <a:t>Het EP wordt elke 5 jaar gekozen door de Europese burgers</a:t>
            </a:r>
          </a:p>
          <a:p>
            <a:r>
              <a:rPr lang="nl-NL" dirty="0" smtClean="0"/>
              <a:t>Het EP is de Europese volksvertegenwoordiging</a:t>
            </a:r>
          </a:p>
          <a:p>
            <a:endParaRPr lang="nl-NL" dirty="0"/>
          </a:p>
          <a:p>
            <a:r>
              <a:rPr lang="nl-NL" dirty="0" smtClean="0"/>
              <a:t>Het EP heeft wetgevende en controlerende macht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Europese </a:t>
            </a:r>
            <a:r>
              <a:rPr lang="nl-NL" dirty="0" smtClean="0"/>
              <a:t>wetsvoorstellen moeten worden goedgekeurd door het EP</a:t>
            </a:r>
          </a:p>
          <a:p>
            <a:r>
              <a:rPr lang="nl-NL" dirty="0" smtClean="0"/>
              <a:t>Het EP heeft ook het recht van Amendement (recht om wetsvoorstellen te wijzigen)</a:t>
            </a:r>
          </a:p>
          <a:p>
            <a:endParaRPr lang="nl-NL" dirty="0"/>
          </a:p>
          <a:p>
            <a:r>
              <a:rPr lang="nl-NL" dirty="0" smtClean="0"/>
              <a:t>Het EP controleert de Europese Commissie en kan deze in zijn geheel ontslaan. </a:t>
            </a:r>
          </a:p>
          <a:p>
            <a:r>
              <a:rPr lang="nl-NL" dirty="0" smtClean="0"/>
              <a:t>Het EP kan niet een individueel lid van de Europese Commissie ontslaan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35" y="1637414"/>
            <a:ext cx="3810000" cy="21336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888820" y="3976577"/>
            <a:ext cx="2445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PARLEMENTSGEBOUW IN BRUSSEL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22863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010093"/>
          </a:xfrm>
        </p:spPr>
        <p:txBody>
          <a:bodyPr/>
          <a:lstStyle/>
          <a:p>
            <a:pPr algn="ctr"/>
            <a:r>
              <a:rPr lang="nl-NL" smtClean="0"/>
              <a:t>De raad van ministers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033" y="1244009"/>
            <a:ext cx="10940902" cy="5613991"/>
          </a:xfrm>
        </p:spPr>
        <p:txBody>
          <a:bodyPr/>
          <a:lstStyle/>
          <a:p>
            <a:r>
              <a:rPr lang="nl-NL" dirty="0" smtClean="0"/>
              <a:t>In deze raad zitten ministers uit de EU-landen namens hun regering</a:t>
            </a:r>
          </a:p>
          <a:p>
            <a:r>
              <a:rPr lang="nl-NL" dirty="0" smtClean="0"/>
              <a:t>Welke ministers er zitten, hangt van het onderwerp af</a:t>
            </a:r>
          </a:p>
          <a:p>
            <a:endParaRPr lang="nl-NL" dirty="0"/>
          </a:p>
          <a:p>
            <a:r>
              <a:rPr lang="nl-NL" dirty="0" smtClean="0"/>
              <a:t>De raad van Ministers heeft wetgevende macht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Europese </a:t>
            </a:r>
            <a:r>
              <a:rPr lang="nl-NL" dirty="0" smtClean="0"/>
              <a:t>wetsvoorstellen moeten niet alleen goedgekeurd worden door het EP, maar ook door de Raad van Ministers</a:t>
            </a:r>
          </a:p>
          <a:p>
            <a:endParaRPr lang="nl-NL" dirty="0"/>
          </a:p>
          <a:p>
            <a:r>
              <a:rPr lang="nl-NL" dirty="0" smtClean="0"/>
              <a:t>4x per jaar houden de Europese regeringsleiders (minister-president Rutte voor NL) een Europese top</a:t>
            </a:r>
          </a:p>
          <a:p>
            <a:r>
              <a:rPr lang="nl-NL" dirty="0" smtClean="0"/>
              <a:t>Hier worden de belangrijke politieke besluiten genomen</a:t>
            </a:r>
          </a:p>
          <a:p>
            <a:r>
              <a:rPr lang="nl-NL" dirty="0" smtClean="0"/>
              <a:t>De Europese Commissie voert de besluiten uit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140" y="1010093"/>
            <a:ext cx="3437860" cy="22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0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010093"/>
          </a:xfrm>
        </p:spPr>
        <p:txBody>
          <a:bodyPr/>
          <a:lstStyle/>
          <a:p>
            <a:pPr algn="ctr"/>
            <a:r>
              <a:rPr lang="nl-NL" dirty="0" smtClean="0"/>
              <a:t>De </a:t>
            </a:r>
            <a:r>
              <a:rPr lang="nl-NL" dirty="0" err="1" smtClean="0"/>
              <a:t>europese</a:t>
            </a:r>
            <a:r>
              <a:rPr lang="nl-NL" dirty="0" smtClean="0"/>
              <a:t> commissie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767" y="914400"/>
            <a:ext cx="10994066" cy="5943599"/>
          </a:xfrm>
        </p:spPr>
        <p:txBody>
          <a:bodyPr/>
          <a:lstStyle/>
          <a:p>
            <a:r>
              <a:rPr lang="nl-NL" dirty="0" smtClean="0"/>
              <a:t>De Europese Commissie is het dagelijks bestuur van de EU (een soort regering)</a:t>
            </a:r>
          </a:p>
          <a:p>
            <a:r>
              <a:rPr lang="nl-NL" dirty="0" smtClean="0"/>
              <a:t>Na de verkiezingen voor het EP wijst elk land één eurocommissaris aan uit eigen land                      (een soort minister)</a:t>
            </a:r>
          </a:p>
          <a:p>
            <a:r>
              <a:rPr lang="nl-NL" dirty="0" smtClean="0"/>
              <a:t>De regeringsleiders van de EU-landen kiezen samen de voorzitter van de Europese Commissie (een soort minister-president)</a:t>
            </a:r>
          </a:p>
          <a:p>
            <a:endParaRPr lang="nl-NL" dirty="0"/>
          </a:p>
          <a:p>
            <a:r>
              <a:rPr lang="nl-NL" dirty="0" smtClean="0"/>
              <a:t>De </a:t>
            </a:r>
            <a:r>
              <a:rPr lang="nl-NL" dirty="0"/>
              <a:t>Europese Commissie </a:t>
            </a:r>
            <a:r>
              <a:rPr lang="nl-NL" dirty="0" smtClean="0"/>
              <a:t>heeft uitvoerende macht</a:t>
            </a:r>
          </a:p>
          <a:p>
            <a:endParaRPr lang="nl-NL" dirty="0" smtClean="0"/>
          </a:p>
          <a:p>
            <a:r>
              <a:rPr lang="nl-NL" dirty="0" smtClean="0"/>
              <a:t>De taken van de Europese Commissie zijn:</a:t>
            </a:r>
          </a:p>
          <a:p>
            <a:r>
              <a:rPr lang="nl-NL" dirty="0" smtClean="0"/>
              <a:t>Leiding geven aan de Europese ambtenaren</a:t>
            </a:r>
          </a:p>
          <a:p>
            <a:r>
              <a:rPr lang="nl-NL" dirty="0" smtClean="0"/>
              <a:t>Wetsvoorstellen maken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63" y="4061637"/>
            <a:ext cx="5901870" cy="27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0306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105</TotalTime>
  <Words>731</Words>
  <Application>Microsoft Macintosh PowerPoint</Application>
  <PresentationFormat>Breedbeeld</PresentationFormat>
  <Paragraphs>105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Gill Sans MT</vt:lpstr>
      <vt:lpstr>Impact</vt:lpstr>
      <vt:lpstr>Arial</vt:lpstr>
      <vt:lpstr>Badge</vt:lpstr>
      <vt:lpstr>6.4 Nederland en europa</vt:lpstr>
      <vt:lpstr>EGKS 1951-1958</vt:lpstr>
      <vt:lpstr>EEG en EG 1958 en 1967-1992</vt:lpstr>
      <vt:lpstr>De EU 1993-2018</vt:lpstr>
      <vt:lpstr>Invloed van de eu op het dagelijks leven</vt:lpstr>
      <vt:lpstr>Het bestuur van de eu</vt:lpstr>
      <vt:lpstr>Het europees parlement (EP)</vt:lpstr>
      <vt:lpstr>De raad van ministers</vt:lpstr>
      <vt:lpstr>De europese commissie</vt:lpstr>
      <vt:lpstr>Meer of minder EU</vt:lpstr>
      <vt:lpstr>Democratisch tekort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6.4 Nederland en europa</dc:title>
  <dc:creator>Microsoft Office-gebruiker</dc:creator>
  <cp:lastModifiedBy>Microsoft Office-gebruiker</cp:lastModifiedBy>
  <cp:revision>10</cp:revision>
  <dcterms:created xsi:type="dcterms:W3CDTF">2018-02-28T08:10:52Z</dcterms:created>
  <dcterms:modified xsi:type="dcterms:W3CDTF">2018-03-01T11:23:07Z</dcterms:modified>
</cp:coreProperties>
</file>